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693400" cy="15125700"/>
  <p:notesSz cx="10693400" cy="15125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2314"/>
    <a:srgbClr val="F18419"/>
    <a:srgbClr val="F183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2072" y="-7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10/05/17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605028"/>
            <a:ext cx="9624060" cy="2420112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10/05/17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605028"/>
            <a:ext cx="9624060" cy="2420112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10/05/17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10/05/17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emf"/><Relationship Id="rId9" Type="http://schemas.openxmlformats.org/officeDocument/2006/relationships/hyperlink" Target="http://www.ispeakoutnow.org/" TargetMode="External"/><Relationship Id="rId10" Type="http://schemas.openxmlformats.org/officeDocument/2006/relationships/hyperlink" Target="mailto:ispeakoutnow@theglobalfund.org" TargetMode="External"/><Relationship Id="rId11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russian hand2.png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" t="17059" r="1255" b="12435"/>
          <a:stretch/>
        </p:blipFill>
        <p:spPr>
          <a:xfrm>
            <a:off x="3357" y="0"/>
            <a:ext cx="10715626" cy="9620250"/>
          </a:xfrm>
          <a:prstGeom prst="rect">
            <a:avLst/>
          </a:prstGeom>
        </p:spPr>
      </p:pic>
      <p:sp>
        <p:nvSpPr>
          <p:cNvPr id="16" name="bk object 16"/>
          <p:cNvSpPr/>
          <p:nvPr/>
        </p:nvSpPr>
        <p:spPr>
          <a:xfrm>
            <a:off x="12700" y="12349519"/>
            <a:ext cx="5305425" cy="2757131"/>
          </a:xfrm>
          <a:custGeom>
            <a:avLst/>
            <a:gdLst/>
            <a:ahLst/>
            <a:cxnLst/>
            <a:rect l="l" t="t" r="r" b="b"/>
            <a:pathLst>
              <a:path w="10692130" h="1975484">
                <a:moveTo>
                  <a:pt x="0" y="1974888"/>
                </a:moveTo>
                <a:lnTo>
                  <a:pt x="10692003" y="1974888"/>
                </a:lnTo>
                <a:lnTo>
                  <a:pt x="10692003" y="0"/>
                </a:lnTo>
                <a:lnTo>
                  <a:pt x="0" y="0"/>
                </a:lnTo>
                <a:lnTo>
                  <a:pt x="0" y="1974888"/>
                </a:lnTo>
                <a:close/>
              </a:path>
            </a:pathLst>
          </a:custGeom>
          <a:solidFill>
            <a:srgbClr val="F5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bk object 16"/>
          <p:cNvSpPr/>
          <p:nvPr userDrawn="1"/>
        </p:nvSpPr>
        <p:spPr>
          <a:xfrm>
            <a:off x="5387974" y="12363450"/>
            <a:ext cx="5305425" cy="2757131"/>
          </a:xfrm>
          <a:custGeom>
            <a:avLst/>
            <a:gdLst/>
            <a:ahLst/>
            <a:cxnLst/>
            <a:rect l="l" t="t" r="r" b="b"/>
            <a:pathLst>
              <a:path w="10692130" h="1975484">
                <a:moveTo>
                  <a:pt x="0" y="1974888"/>
                </a:moveTo>
                <a:lnTo>
                  <a:pt x="10692003" y="1974888"/>
                </a:lnTo>
                <a:lnTo>
                  <a:pt x="10692003" y="0"/>
                </a:lnTo>
                <a:lnTo>
                  <a:pt x="0" y="0"/>
                </a:lnTo>
                <a:lnTo>
                  <a:pt x="0" y="1974888"/>
                </a:lnTo>
                <a:close/>
              </a:path>
            </a:pathLst>
          </a:custGeom>
          <a:solidFill>
            <a:srgbClr val="F5F6F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8" name="Picture 7" descr="againstcorruption.eps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46" y="8020050"/>
            <a:ext cx="9898708" cy="1952035"/>
          </a:xfrm>
          <a:prstGeom prst="rect">
            <a:avLst/>
          </a:prstGeom>
        </p:spPr>
      </p:pic>
      <p:sp>
        <p:nvSpPr>
          <p:cNvPr id="12" name="object 6"/>
          <p:cNvSpPr txBox="1"/>
          <p:nvPr userDrawn="1"/>
        </p:nvSpPr>
        <p:spPr>
          <a:xfrm>
            <a:off x="774700" y="14012142"/>
            <a:ext cx="4267200" cy="3864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60"/>
              </a:spcBef>
            </a:pPr>
            <a:r>
              <a:rPr lang="ru-RU" sz="1200" b="1" kern="1200" dirty="0" smtClean="0">
                <a:solidFill>
                  <a:srgbClr val="F18419"/>
                </a:solidFill>
                <a:effectLst/>
                <a:latin typeface="Roboto"/>
                <a:ea typeface="+mn-ea"/>
                <a:cs typeface="Roboto"/>
              </a:rPr>
              <a:t>Веб-сайт # время информировать: </a:t>
            </a:r>
            <a:r>
              <a:rPr sz="1200" spc="-5" dirty="0" smtClean="0">
                <a:solidFill>
                  <a:srgbClr val="231F20"/>
                </a:solidFill>
                <a:latin typeface="Roboto-Medium"/>
                <a:cs typeface="Roboto-Medium"/>
                <a:hlinkClick r:id="rId9"/>
              </a:rPr>
              <a:t>www.ispeakoutnow.org</a:t>
            </a:r>
            <a:endParaRPr sz="1200" dirty="0">
              <a:latin typeface="Roboto-Medium"/>
              <a:cs typeface="Roboto-Medium"/>
            </a:endParaRPr>
          </a:p>
          <a:p>
            <a:pPr marL="12700" marR="371475" algn="l">
              <a:lnSpc>
                <a:spcPct val="111100"/>
              </a:lnSpc>
            </a:pPr>
            <a:r>
              <a:rPr lang="ru-RU" sz="1200" b="1" kern="1200" dirty="0" smtClean="0">
                <a:solidFill>
                  <a:srgbClr val="F18419"/>
                </a:solidFill>
                <a:effectLst/>
                <a:latin typeface="Roboto"/>
                <a:ea typeface="+mn-ea"/>
                <a:cs typeface="Roboto"/>
              </a:rPr>
              <a:t>Эл. почта: </a:t>
            </a:r>
            <a:r>
              <a:rPr sz="1200" dirty="0" smtClean="0">
                <a:solidFill>
                  <a:srgbClr val="231F20"/>
                </a:solidFill>
                <a:latin typeface="Roboto-Medium"/>
                <a:cs typeface="Roboto-Medium"/>
                <a:hlinkClick r:id="rId10"/>
              </a:rPr>
              <a:t>ispeakoutnow</a:t>
            </a:r>
            <a:r>
              <a:rPr sz="1200" dirty="0">
                <a:solidFill>
                  <a:srgbClr val="231F20"/>
                </a:solidFill>
                <a:latin typeface="Roboto-Medium"/>
                <a:cs typeface="Roboto-Medium"/>
                <a:hlinkClick r:id="rId10"/>
              </a:rPr>
              <a:t>@theglobalfund.org </a:t>
            </a:r>
            <a:r>
              <a:rPr sz="1200" dirty="0">
                <a:solidFill>
                  <a:srgbClr val="231F20"/>
                </a:solidFill>
                <a:latin typeface="Roboto-Medium"/>
                <a:cs typeface="Roboto-Medium"/>
              </a:rPr>
              <a:t> </a:t>
            </a:r>
            <a:endParaRPr sz="1000" dirty="0">
              <a:latin typeface="Roboto-LightItalic"/>
              <a:cs typeface="Roboto-LightItalic"/>
            </a:endParaRPr>
          </a:p>
        </p:txBody>
      </p:sp>
      <p:pic>
        <p:nvPicPr>
          <p:cNvPr id="3" name="Picture 2" descr="Copy of OIG-logo-ru-CMYK.eps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13049250"/>
            <a:ext cx="4305300" cy="6477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17500" y="10153650"/>
            <a:ext cx="10147300" cy="15081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ru-RU" sz="2000" dirty="0">
                <a:latin typeface="Roboto-medium"/>
                <a:cs typeface="Roboto-medium"/>
              </a:rPr>
              <a:t>Если у вас есть подозрения о неправомерных действиях совершаемых </a:t>
            </a:r>
            <a:endParaRPr lang="fr-CH" sz="2000" dirty="0" smtClean="0">
              <a:latin typeface="Roboto-medium"/>
              <a:cs typeface="Roboto-medium"/>
            </a:endParaRPr>
          </a:p>
          <a:p>
            <a:pPr algn="ctr"/>
            <a:r>
              <a:rPr lang="ru-RU" sz="2000" dirty="0" smtClean="0">
                <a:latin typeface="Roboto-medium"/>
                <a:cs typeface="Roboto-medium"/>
              </a:rPr>
              <a:t>в </a:t>
            </a:r>
            <a:r>
              <a:rPr lang="ru-RU" sz="2000" dirty="0">
                <a:latin typeface="Roboto-medium"/>
                <a:cs typeface="Roboto-medium"/>
              </a:rPr>
              <a:t>рамках программ, финансируемых Глобальным фондом, </a:t>
            </a:r>
            <a:endParaRPr lang="fr-CH" sz="2000" dirty="0" smtClean="0">
              <a:latin typeface="Roboto-medium"/>
              <a:cs typeface="Roboto-medium"/>
            </a:endParaRPr>
          </a:p>
          <a:p>
            <a:pPr algn="ctr"/>
            <a:r>
              <a:rPr lang="ru-RU" sz="1900" dirty="0" smtClean="0">
                <a:solidFill>
                  <a:srgbClr val="F18419"/>
                </a:solidFill>
                <a:latin typeface="Roboto-Medium"/>
                <a:cs typeface="Roboto-Medium"/>
              </a:rPr>
              <a:t>то </a:t>
            </a:r>
            <a:r>
              <a:rPr lang="ru-RU" sz="1900" dirty="0">
                <a:solidFill>
                  <a:srgbClr val="F18419"/>
                </a:solidFill>
                <a:latin typeface="Roboto-Medium"/>
                <a:cs typeface="Roboto-Medium"/>
              </a:rPr>
              <a:t>сообщите об этом сейчас! </a:t>
            </a:r>
            <a:r>
              <a:rPr lang="ru-RU" sz="1900" dirty="0">
                <a:latin typeface="Roboto-medium"/>
                <a:cs typeface="Roboto-medium"/>
              </a:rPr>
              <a:t>Чем раньше вы направите ваше сообщение, тем быстрее мы сможем принять меры, чтобы предупредить мошенничество и коррупцию. </a:t>
            </a:r>
            <a:endParaRPr lang="en-US" sz="1900" dirty="0">
              <a:latin typeface="Roboto-medium"/>
              <a:cs typeface="Roboto-medium"/>
            </a:endParaRPr>
          </a:p>
          <a:p>
            <a:pPr algn="ctr"/>
            <a:r>
              <a:rPr lang="ru-RU" sz="2000" dirty="0">
                <a:solidFill>
                  <a:srgbClr val="F18419"/>
                </a:solidFill>
                <a:latin typeface="Roboto-medium"/>
                <a:cs typeface="Roboto-medium"/>
              </a:rPr>
              <a:t>Направить ваше сообщение просто, безопасно и конфиденциально.</a:t>
            </a:r>
            <a:endParaRPr lang="en-US" sz="2000" dirty="0">
              <a:solidFill>
                <a:srgbClr val="F18419"/>
              </a:solidFill>
              <a:latin typeface="Roboto-medium"/>
              <a:cs typeface="Roboto-medium"/>
            </a:endParaRPr>
          </a:p>
        </p:txBody>
      </p:sp>
      <p:grpSp>
        <p:nvGrpSpPr>
          <p:cNvPr id="362" name="Group 361"/>
          <p:cNvGrpSpPr/>
          <p:nvPr/>
        </p:nvGrpSpPr>
        <p:grpSpPr>
          <a:xfrm>
            <a:off x="364189" y="372000"/>
            <a:ext cx="1877510" cy="2465016"/>
            <a:chOff x="364189" y="372000"/>
            <a:chExt cx="1877510" cy="2465016"/>
          </a:xfrm>
        </p:grpSpPr>
        <p:sp>
          <p:nvSpPr>
            <p:cNvPr id="3" name="object 3"/>
            <p:cNvSpPr/>
            <p:nvPr/>
          </p:nvSpPr>
          <p:spPr>
            <a:xfrm>
              <a:off x="708541" y="373200"/>
              <a:ext cx="1216522" cy="246381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64189" y="372000"/>
              <a:ext cx="210172" cy="244771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031527" y="376508"/>
              <a:ext cx="210172" cy="244320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2"/>
          <p:cNvSpPr txBox="1"/>
          <p:nvPr/>
        </p:nvSpPr>
        <p:spPr>
          <a:xfrm>
            <a:off x="457200" y="7943850"/>
            <a:ext cx="10147300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ru-RU" sz="1400" dirty="0">
                <a:solidFill>
                  <a:srgbClr val="6A2314"/>
                </a:solidFill>
                <a:latin typeface="Roboto-medium"/>
                <a:cs typeface="Roboto-medium"/>
              </a:rPr>
              <a:t>Я сообщаю информацию </a:t>
            </a:r>
            <a:r>
              <a:rPr lang="ru-RU" sz="1400" dirty="0" smtClean="0">
                <a:solidFill>
                  <a:srgbClr val="6A2314"/>
                </a:solidFill>
                <a:latin typeface="Roboto-medium"/>
                <a:cs typeface="Roboto-medium"/>
              </a:rPr>
              <a:t>против </a:t>
            </a:r>
            <a:r>
              <a:rPr lang="ru-RU" sz="1400" dirty="0">
                <a:solidFill>
                  <a:srgbClr val="6A2314"/>
                </a:solidFill>
                <a:latin typeface="Roboto-medium"/>
                <a:cs typeface="Roboto-medium"/>
              </a:rPr>
              <a:t>коррупции</a:t>
            </a:r>
            <a:endParaRPr lang="en-US" sz="1400" dirty="0">
              <a:solidFill>
                <a:srgbClr val="6A2314"/>
              </a:solidFill>
              <a:latin typeface="Roboto-medium"/>
              <a:cs typeface="Roboto-medium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3163</TotalTime>
  <Words>57</Words>
  <Application>Microsoft Macintosh PowerPoint</Application>
  <PresentationFormat>Custom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Juliette Schack</cp:lastModifiedBy>
  <cp:revision>35</cp:revision>
  <dcterms:created xsi:type="dcterms:W3CDTF">2017-03-27T17:38:43Z</dcterms:created>
  <dcterms:modified xsi:type="dcterms:W3CDTF">2017-05-10T14:49:19Z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2015-12-08T00:00:00Z</vt:filetime>
  </property>
  <property fmtid="{D5CDD505-2E9C-101B-9397-08002B2CF9AE}" pid="3" name="Creator">
    <vt:lpwstr>Adobe InDesign CC 2015 (Macintosh)</vt:lpwstr>
  </property>
  <property fmtid="{D5CDD505-2E9C-101B-9397-08002B2CF9AE}" pid="4" name="LastSaved">
    <vt:filetime>2017-03-27T00:00:00Z</vt:filetime>
  </property>
</Properties>
</file>