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8419"/>
    <a:srgbClr val="F18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2416" y="-1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26/04/17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emf"/><Relationship Id="rId9" Type="http://schemas.openxmlformats.org/officeDocument/2006/relationships/hyperlink" Target="http://www.ispeakoutnow.org/" TargetMode="External"/><Relationship Id="rId10" Type="http://schemas.openxmlformats.org/officeDocument/2006/relationships/hyperlink" Target="mailto:ispeakoutnow@theglobalfund.org" TargetMode="External"/><Relationship Id="rId11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ench hand.png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-1" b="-595"/>
          <a:stretch/>
        </p:blipFill>
        <p:spPr>
          <a:xfrm>
            <a:off x="0" y="0"/>
            <a:ext cx="10714450" cy="9696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17500" y="8299450"/>
            <a:ext cx="9944100" cy="1397000"/>
          </a:xfrm>
          <a:prstGeom prst="rect">
            <a:avLst/>
          </a:prstGeom>
        </p:spPr>
      </p:pic>
      <p:sp>
        <p:nvSpPr>
          <p:cNvPr id="16" name="bk object 16"/>
          <p:cNvSpPr/>
          <p:nvPr/>
        </p:nvSpPr>
        <p:spPr>
          <a:xfrm>
            <a:off x="0" y="12363450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k object 16"/>
          <p:cNvSpPr/>
          <p:nvPr userDrawn="1"/>
        </p:nvSpPr>
        <p:spPr>
          <a:xfrm>
            <a:off x="5387974" y="12363450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/>
          <p:cNvSpPr txBox="1"/>
          <p:nvPr userDrawn="1"/>
        </p:nvSpPr>
        <p:spPr>
          <a:xfrm>
            <a:off x="1003300" y="14012142"/>
            <a:ext cx="3810000" cy="386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60"/>
              </a:spcBef>
            </a:pPr>
            <a:r>
              <a:rPr lang="fr-CH" sz="1200" b="1" spc="-10" dirty="0" smtClean="0">
                <a:solidFill>
                  <a:srgbClr val="F6971E"/>
                </a:solidFill>
                <a:latin typeface="Roboto"/>
                <a:cs typeface="Roboto"/>
              </a:rPr>
              <a:t>Site Web</a:t>
            </a:r>
            <a:r>
              <a:rPr sz="1200" b="1" spc="-10" dirty="0" smtClean="0">
                <a:solidFill>
                  <a:srgbClr val="F6971E"/>
                </a:solidFill>
                <a:latin typeface="Roboto"/>
                <a:cs typeface="Roboto"/>
              </a:rPr>
              <a:t>:</a:t>
            </a:r>
            <a:r>
              <a:rPr sz="1200" b="1" spc="-35" dirty="0" smtClean="0">
                <a:solidFill>
                  <a:srgbClr val="F6971E"/>
                </a:solidFill>
                <a:latin typeface="Roboto"/>
                <a:cs typeface="Roboto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Roboto-Medium"/>
                <a:cs typeface="Roboto-Medium"/>
                <a:hlinkClick r:id="rId9"/>
              </a:rPr>
              <a:t>www.ispeakoutnow.org</a:t>
            </a:r>
            <a:endParaRPr sz="1200" dirty="0">
              <a:latin typeface="Roboto-Medium"/>
              <a:cs typeface="Roboto-Medium"/>
            </a:endParaRPr>
          </a:p>
          <a:p>
            <a:pPr marL="12700" marR="371475" algn="l">
              <a:lnSpc>
                <a:spcPct val="111100"/>
              </a:lnSpc>
            </a:pPr>
            <a:r>
              <a:rPr sz="1200" b="1" spc="-5" dirty="0" smtClean="0">
                <a:solidFill>
                  <a:srgbClr val="F6971E"/>
                </a:solidFill>
                <a:latin typeface="Roboto"/>
                <a:cs typeface="Roboto"/>
              </a:rPr>
              <a:t>Email</a:t>
            </a:r>
            <a:r>
              <a:rPr lang="fr-CH" sz="1200" b="1" spc="-5" dirty="0" smtClean="0">
                <a:solidFill>
                  <a:srgbClr val="F6971E"/>
                </a:solidFill>
                <a:latin typeface="Roboto"/>
                <a:cs typeface="Roboto"/>
              </a:rPr>
              <a:t> (courriel)</a:t>
            </a:r>
            <a:r>
              <a:rPr sz="1200" b="1" spc="-5" dirty="0" smtClean="0">
                <a:solidFill>
                  <a:srgbClr val="F6971E"/>
                </a:solidFill>
                <a:latin typeface="Roboto"/>
                <a:cs typeface="Roboto"/>
              </a:rPr>
              <a:t>: 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  <a:hlinkClick r:id="rId10"/>
              </a:rPr>
              <a:t>ispeakoutnow@theglobalfund.org 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</a:rPr>
              <a:t> </a:t>
            </a:r>
            <a:endParaRPr sz="1000" dirty="0">
              <a:latin typeface="Roboto-LightItalic"/>
              <a:cs typeface="Roboto-LightItalic"/>
            </a:endParaRPr>
          </a:p>
        </p:txBody>
      </p:sp>
      <p:pic>
        <p:nvPicPr>
          <p:cNvPr id="13" name="Picture 12" descr="GlobalFund_OIG_logo_fr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3125450"/>
            <a:ext cx="4114800" cy="6615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0900" y="10229850"/>
            <a:ext cx="89916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2000" dirty="0">
                <a:latin typeface="Roboto-medium"/>
                <a:cs typeface="Roboto-medium"/>
              </a:rPr>
              <a:t>Si </a:t>
            </a:r>
            <a:r>
              <a:rPr lang="en-US" sz="2000" dirty="0" err="1">
                <a:latin typeface="Roboto-medium"/>
                <a:cs typeface="Roboto-medium"/>
              </a:rPr>
              <a:t>vous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soupçonnez</a:t>
            </a:r>
            <a:r>
              <a:rPr lang="en-US" sz="2000" dirty="0">
                <a:latin typeface="Roboto-medium"/>
                <a:cs typeface="Roboto-medium"/>
              </a:rPr>
              <a:t> des </a:t>
            </a:r>
            <a:r>
              <a:rPr lang="en-US" sz="2000" dirty="0" err="1">
                <a:latin typeface="Roboto-medium"/>
                <a:cs typeface="Roboto-medium"/>
              </a:rPr>
              <a:t>fraudes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ou</a:t>
            </a:r>
            <a:r>
              <a:rPr lang="en-US" sz="2000" dirty="0">
                <a:latin typeface="Roboto-medium"/>
                <a:cs typeface="Roboto-medium"/>
              </a:rPr>
              <a:t> des </a:t>
            </a:r>
            <a:r>
              <a:rPr lang="en-US" sz="2000" dirty="0" err="1">
                <a:latin typeface="Roboto-medium"/>
                <a:cs typeface="Roboto-medium"/>
              </a:rPr>
              <a:t>abus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dans</a:t>
            </a:r>
            <a:r>
              <a:rPr lang="en-US" sz="2000" dirty="0">
                <a:latin typeface="Roboto-medium"/>
                <a:cs typeface="Roboto-medium"/>
              </a:rPr>
              <a:t> les </a:t>
            </a:r>
            <a:r>
              <a:rPr lang="en-US" sz="2000" dirty="0" err="1">
                <a:latin typeface="Roboto-medium"/>
                <a:cs typeface="Roboto-medium"/>
              </a:rPr>
              <a:t>programmes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financés</a:t>
            </a:r>
            <a:r>
              <a:rPr lang="en-US" sz="2000" dirty="0">
                <a:latin typeface="Roboto-medium"/>
                <a:cs typeface="Roboto-medium"/>
              </a:rPr>
              <a:t> par le </a:t>
            </a:r>
            <a:r>
              <a:rPr lang="en-US" sz="2000" dirty="0" err="1">
                <a:latin typeface="Roboto-medium"/>
                <a:cs typeface="Roboto-medium"/>
              </a:rPr>
              <a:t>Fonds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mondial</a:t>
            </a:r>
            <a:r>
              <a:rPr lang="en-US" sz="2000" dirty="0">
                <a:latin typeface="Roboto-medium"/>
                <a:cs typeface="Roboto-medium"/>
              </a:rPr>
              <a:t> de </a:t>
            </a:r>
            <a:r>
              <a:rPr lang="en-US" sz="2000" dirty="0" err="1">
                <a:latin typeface="Roboto-medium"/>
                <a:cs typeface="Roboto-medium"/>
              </a:rPr>
              <a:t>lutte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contre</a:t>
            </a:r>
            <a:r>
              <a:rPr lang="en-US" sz="2000" dirty="0">
                <a:latin typeface="Roboto-medium"/>
                <a:cs typeface="Roboto-medium"/>
              </a:rPr>
              <a:t> le SIDA, la </a:t>
            </a:r>
            <a:r>
              <a:rPr lang="en-US" sz="2000" dirty="0" err="1">
                <a:latin typeface="Roboto-medium"/>
                <a:cs typeface="Roboto-medium"/>
              </a:rPr>
              <a:t>tuberculose</a:t>
            </a:r>
            <a:r>
              <a:rPr lang="en-US" sz="2000" dirty="0">
                <a:latin typeface="Roboto-medium"/>
                <a:cs typeface="Roboto-medium"/>
              </a:rPr>
              <a:t> et le </a:t>
            </a:r>
            <a:r>
              <a:rPr lang="en-US" sz="2000" dirty="0" err="1">
                <a:latin typeface="Roboto-medium"/>
                <a:cs typeface="Roboto-medium"/>
              </a:rPr>
              <a:t>paludisme</a:t>
            </a:r>
            <a:r>
              <a:rPr lang="en-US" sz="2000" dirty="0">
                <a:latin typeface="Roboto-medium"/>
                <a:cs typeface="Roboto-medium"/>
              </a:rPr>
              <a:t>, </a:t>
            </a:r>
            <a:r>
              <a:rPr lang="en-US" sz="2000" dirty="0" err="1">
                <a:solidFill>
                  <a:srgbClr val="F18419"/>
                </a:solidFill>
                <a:latin typeface="Roboto-medium"/>
                <a:cs typeface="Roboto-medium"/>
              </a:rPr>
              <a:t>parlez</a:t>
            </a:r>
            <a:r>
              <a:rPr lang="en-US" sz="2000" dirty="0">
                <a:solidFill>
                  <a:srgbClr val="F18419"/>
                </a:solidFill>
                <a:latin typeface="Roboto-medium"/>
                <a:cs typeface="Roboto-medium"/>
              </a:rPr>
              <a:t>-en </a:t>
            </a:r>
            <a:r>
              <a:rPr lang="en-US" sz="2000" dirty="0" err="1">
                <a:solidFill>
                  <a:srgbClr val="F18419"/>
                </a:solidFill>
                <a:latin typeface="Roboto-medium"/>
                <a:cs typeface="Roboto-medium"/>
              </a:rPr>
              <a:t>maintenant</a:t>
            </a:r>
            <a:r>
              <a:rPr lang="en-US" sz="2000" dirty="0">
                <a:solidFill>
                  <a:srgbClr val="F18419"/>
                </a:solidFill>
                <a:latin typeface="Roboto-medium"/>
                <a:cs typeface="Roboto-medium"/>
              </a:rPr>
              <a:t> !</a:t>
            </a:r>
            <a:r>
              <a:rPr lang="en-US" sz="2000" dirty="0">
                <a:latin typeface="Roboto-medium"/>
                <a:cs typeface="Roboto-medium"/>
              </a:rPr>
              <a:t> Signaler </a:t>
            </a:r>
            <a:r>
              <a:rPr lang="en-US" sz="2000" dirty="0" err="1">
                <a:latin typeface="Roboto-medium"/>
                <a:cs typeface="Roboto-medium"/>
              </a:rPr>
              <a:t>une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fraude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ou</a:t>
            </a:r>
            <a:r>
              <a:rPr lang="en-US" sz="2000" dirty="0">
                <a:latin typeface="Roboto-medium"/>
                <a:cs typeface="Roboto-medium"/>
              </a:rPr>
              <a:t> un </a:t>
            </a:r>
            <a:r>
              <a:rPr lang="en-US" sz="2000" dirty="0" err="1">
                <a:latin typeface="Roboto-medium"/>
                <a:cs typeface="Roboto-medium"/>
              </a:rPr>
              <a:t>abus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auprès</a:t>
            </a:r>
            <a:r>
              <a:rPr lang="en-US" sz="2000" dirty="0">
                <a:latin typeface="Roboto-medium"/>
                <a:cs typeface="Roboto-medium"/>
              </a:rPr>
              <a:t> du Bureau de </a:t>
            </a:r>
            <a:r>
              <a:rPr lang="en-US" sz="2000" dirty="0" err="1">
                <a:latin typeface="Roboto-medium"/>
                <a:cs typeface="Roboto-medium"/>
              </a:rPr>
              <a:t>l’Inspecteur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général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est</a:t>
            </a:r>
            <a:r>
              <a:rPr lang="en-US" sz="2000" dirty="0">
                <a:latin typeface="Roboto-medium"/>
                <a:cs typeface="Roboto-medium"/>
              </a:rPr>
              <a:t> </a:t>
            </a:r>
            <a:r>
              <a:rPr lang="en-US" sz="2000" dirty="0" err="1">
                <a:latin typeface="Roboto-medium"/>
                <a:cs typeface="Roboto-medium"/>
              </a:rPr>
              <a:t>sûr</a:t>
            </a:r>
            <a:r>
              <a:rPr lang="en-US" sz="2000" dirty="0">
                <a:latin typeface="Roboto-medium"/>
                <a:cs typeface="Roboto-medium"/>
              </a:rPr>
              <a:t>, </a:t>
            </a:r>
            <a:r>
              <a:rPr lang="en-US" sz="2000" dirty="0" err="1">
                <a:solidFill>
                  <a:srgbClr val="F18419"/>
                </a:solidFill>
                <a:latin typeface="Roboto-medium"/>
                <a:cs typeface="Roboto-medium"/>
              </a:rPr>
              <a:t>confidentiel</a:t>
            </a:r>
            <a:r>
              <a:rPr lang="en-US" sz="2000" dirty="0">
                <a:solidFill>
                  <a:srgbClr val="F18419"/>
                </a:solidFill>
                <a:latin typeface="Roboto-medium"/>
                <a:cs typeface="Roboto-medium"/>
              </a:rPr>
              <a:t> et </a:t>
            </a:r>
            <a:r>
              <a:rPr lang="en-US" sz="2000" dirty="0" err="1">
                <a:solidFill>
                  <a:srgbClr val="F18419"/>
                </a:solidFill>
                <a:latin typeface="Roboto-medium"/>
                <a:cs typeface="Roboto-medium"/>
              </a:rPr>
              <a:t>gratuit</a:t>
            </a:r>
            <a:r>
              <a:rPr lang="en-US" sz="2000" dirty="0">
                <a:solidFill>
                  <a:srgbClr val="F18419"/>
                </a:solidFill>
                <a:latin typeface="Roboto-medium"/>
                <a:cs typeface="Roboto-medium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400050"/>
            <a:ext cx="3276600" cy="1625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62424FB0BF04488212F4B0F06499CE" ma:contentTypeVersion="1" ma:contentTypeDescription="Create a new document." ma:contentTypeScope="" ma:versionID="6f22d76ee785aaf6aa685399157854a5">
  <xsd:schema xmlns:xsd="http://www.w3.org/2001/XMLSchema" xmlns:xs="http://www.w3.org/2001/XMLSchema" xmlns:p="http://schemas.microsoft.com/office/2006/metadata/properties" xmlns:ns2="25401db0-15cc-4cf5-a6b0-88856d5531dd" xmlns:ns3="a97e73d4-8aa7-4c86-bec9-c71734fd3d7e" targetNamespace="http://schemas.microsoft.com/office/2006/metadata/properties" ma:root="true" ma:fieldsID="5d0b9b9531082918721a775651692f28" ns2:_="" ns3:_="">
    <xsd:import namespace="25401db0-15cc-4cf5-a6b0-88856d5531dd"/>
    <xsd:import namespace="a97e73d4-8aa7-4c86-bec9-c71734fd3d7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01db0-15cc-4cf5-a6b0-88856d5531d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e73d4-8aa7-4c86-bec9-c71734fd3d7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5401db0-15cc-4cf5-a6b0-88856d5531dd">UUH5M6HAD6ZK-202261005-381</_dlc_DocId>
    <_dlc_DocIdUrl xmlns="25401db0-15cc-4cf5-a6b0-88856d5531dd">
      <Url>https://tgf.sharepoint.com/sites/TSOIG1/OIGD/_layouts/15/DocIdRedir.aspx?ID=UUH5M6HAD6ZK-202261005-381</Url>
      <Description>UUH5M6HAD6ZK-202261005-381</Description>
    </_dlc_DocIdUrl>
  </documentManagement>
</p:properties>
</file>

<file path=customXml/itemProps1.xml><?xml version="1.0" encoding="utf-8"?>
<ds:datastoreItem xmlns:ds="http://schemas.openxmlformats.org/officeDocument/2006/customXml" ds:itemID="{8104935A-3E2A-4D49-8B18-42C9CBCBDD5A}"/>
</file>

<file path=customXml/itemProps2.xml><?xml version="1.0" encoding="utf-8"?>
<ds:datastoreItem xmlns:ds="http://schemas.openxmlformats.org/officeDocument/2006/customXml" ds:itemID="{296CE866-5037-44B3-8905-4465057EADC5}"/>
</file>

<file path=customXml/itemProps3.xml><?xml version="1.0" encoding="utf-8"?>
<ds:datastoreItem xmlns:ds="http://schemas.openxmlformats.org/officeDocument/2006/customXml" ds:itemID="{8125610B-B485-4BC9-BEBD-FABFB64B8DBB}"/>
</file>

<file path=customXml/itemProps4.xml><?xml version="1.0" encoding="utf-8"?>
<ds:datastoreItem xmlns:ds="http://schemas.openxmlformats.org/officeDocument/2006/customXml" ds:itemID="{B9CEC19B-1342-4970-BE68-6E35ECE7198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</TotalTime>
  <Words>52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Juliette Schack</cp:lastModifiedBy>
  <cp:revision>26</cp:revision>
  <dcterms:created xsi:type="dcterms:W3CDTF">2017-03-27T17:38:43Z</dcterms:created>
  <dcterms:modified xsi:type="dcterms:W3CDTF">2017-04-26T13:19:25Z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2015-12-08T00:00:00Z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2017-03-27T00:00:00Z</vt:filetime>
  </property>
  <property fmtid="{D5CDD505-2E9C-101B-9397-08002B2CF9AE}" pid="5" name="ContentTypeId">
    <vt:lpwstr>0x0101009762424FB0BF04488212F4B0F06499CE</vt:lpwstr>
  </property>
  <property fmtid="{D5CDD505-2E9C-101B-9397-08002B2CF9AE}" pid="6" name="_dlc_DocIdItemGuid">
    <vt:lpwstr>e7cf8790-d48e-4c2b-8e1a-cb8babae2b4e</vt:lpwstr>
  </property>
</Properties>
</file>