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8419"/>
    <a:srgbClr val="F18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2712" y="-3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4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26/04/17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26/04/17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26/04/17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26/04/17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emf"/><Relationship Id="rId9" Type="http://schemas.openxmlformats.org/officeDocument/2006/relationships/hyperlink" Target="http://www.ispeakoutnow.org/" TargetMode="External"/><Relationship Id="rId10" Type="http://schemas.openxmlformats.org/officeDocument/2006/relationships/hyperlink" Target="mailto:ispeakoutnow@theglobalfund.org" TargetMode="External"/><Relationship Id="rId11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2363450"/>
            <a:ext cx="5305425" cy="2757131"/>
          </a:xfrm>
          <a:custGeom>
            <a:avLst/>
            <a:gdLst/>
            <a:ahLst/>
            <a:cxnLst/>
            <a:rect l="l" t="t" r="r" b="b"/>
            <a:pathLst>
              <a:path w="10692130" h="1975484">
                <a:moveTo>
                  <a:pt x="0" y="1974888"/>
                </a:moveTo>
                <a:lnTo>
                  <a:pt x="10692003" y="1974888"/>
                </a:lnTo>
                <a:lnTo>
                  <a:pt x="10692003" y="0"/>
                </a:lnTo>
                <a:lnTo>
                  <a:pt x="0" y="0"/>
                </a:lnTo>
                <a:lnTo>
                  <a:pt x="0" y="1974888"/>
                </a:lnTo>
                <a:close/>
              </a:path>
            </a:pathLst>
          </a:custGeom>
          <a:solidFill>
            <a:srgbClr val="F5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bk object 16"/>
          <p:cNvSpPr/>
          <p:nvPr userDrawn="1"/>
        </p:nvSpPr>
        <p:spPr>
          <a:xfrm>
            <a:off x="5387974" y="12363450"/>
            <a:ext cx="5305425" cy="2757131"/>
          </a:xfrm>
          <a:custGeom>
            <a:avLst/>
            <a:gdLst/>
            <a:ahLst/>
            <a:cxnLst/>
            <a:rect l="l" t="t" r="r" b="b"/>
            <a:pathLst>
              <a:path w="10692130" h="1975484">
                <a:moveTo>
                  <a:pt x="0" y="1974888"/>
                </a:moveTo>
                <a:lnTo>
                  <a:pt x="10692003" y="1974888"/>
                </a:lnTo>
                <a:lnTo>
                  <a:pt x="10692003" y="0"/>
                </a:lnTo>
                <a:lnTo>
                  <a:pt x="0" y="0"/>
                </a:lnTo>
                <a:lnTo>
                  <a:pt x="0" y="1974888"/>
                </a:lnTo>
                <a:close/>
              </a:path>
            </a:pathLst>
          </a:custGeom>
          <a:solidFill>
            <a:srgbClr val="F5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spanish hand-01.png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" r="1"/>
          <a:stretch/>
        </p:blipFill>
        <p:spPr>
          <a:xfrm>
            <a:off x="0" y="-1"/>
            <a:ext cx="10714898" cy="9620251"/>
          </a:xfrm>
          <a:prstGeom prst="rect">
            <a:avLst/>
          </a:prstGeom>
        </p:spPr>
      </p:pic>
      <p:pic>
        <p:nvPicPr>
          <p:cNvPr id="8" name="Picture 7" descr="againstcorruption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46" y="8020050"/>
            <a:ext cx="9898708" cy="1952035"/>
          </a:xfrm>
          <a:prstGeom prst="rect">
            <a:avLst/>
          </a:prstGeom>
        </p:spPr>
      </p:pic>
      <p:sp>
        <p:nvSpPr>
          <p:cNvPr id="10" name="object 6"/>
          <p:cNvSpPr txBox="1"/>
          <p:nvPr userDrawn="1"/>
        </p:nvSpPr>
        <p:spPr>
          <a:xfrm>
            <a:off x="1003300" y="14012142"/>
            <a:ext cx="4114800" cy="386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60"/>
              </a:spcBef>
            </a:pPr>
            <a:r>
              <a:rPr lang="fr-CH" sz="1200" b="1" spc="-10" dirty="0" smtClean="0">
                <a:solidFill>
                  <a:srgbClr val="F6971E"/>
                </a:solidFill>
                <a:latin typeface="Roboto"/>
                <a:cs typeface="Roboto"/>
              </a:rPr>
              <a:t>Sitio web:</a:t>
            </a:r>
            <a:r>
              <a:rPr lang="fr-CH" sz="1200" b="1" spc="-35" dirty="0" smtClean="0">
                <a:solidFill>
                  <a:srgbClr val="F6971E"/>
                </a:solidFill>
                <a:latin typeface="Roboto"/>
                <a:cs typeface="Roboto"/>
              </a:rPr>
              <a:t> </a:t>
            </a:r>
            <a:r>
              <a:rPr sz="1200" spc="-5" dirty="0" smtClean="0">
                <a:solidFill>
                  <a:srgbClr val="231F20"/>
                </a:solidFill>
                <a:latin typeface="Roboto-Medium"/>
                <a:cs typeface="Roboto-Medium"/>
                <a:hlinkClick r:id="rId9"/>
              </a:rPr>
              <a:t>www.ispeakoutnow.org</a:t>
            </a:r>
            <a:endParaRPr sz="1200" dirty="0">
              <a:latin typeface="Roboto-Medium"/>
              <a:cs typeface="Roboto-Medium"/>
            </a:endParaRPr>
          </a:p>
          <a:p>
            <a:pPr marL="12700" marR="371475" algn="l">
              <a:lnSpc>
                <a:spcPct val="111100"/>
              </a:lnSpc>
            </a:pPr>
            <a:r>
              <a:rPr lang="en-US" sz="1200" b="1" spc="-5" dirty="0" err="1" smtClean="0">
                <a:solidFill>
                  <a:srgbClr val="F6971E"/>
                </a:solidFill>
                <a:latin typeface="Roboto"/>
                <a:cs typeface="Roboto"/>
              </a:rPr>
              <a:t>Correo</a:t>
            </a:r>
            <a:r>
              <a:rPr lang="en-US" sz="1200" b="1" spc="-5" dirty="0" smtClean="0">
                <a:solidFill>
                  <a:srgbClr val="F6971E"/>
                </a:solidFill>
                <a:latin typeface="Roboto"/>
                <a:cs typeface="Roboto"/>
              </a:rPr>
              <a:t> </a:t>
            </a:r>
            <a:r>
              <a:rPr lang="en-US" sz="1200" b="1" spc="-5" dirty="0" err="1" smtClean="0">
                <a:solidFill>
                  <a:srgbClr val="F6971E"/>
                </a:solidFill>
                <a:latin typeface="Roboto"/>
                <a:cs typeface="Roboto"/>
              </a:rPr>
              <a:t>electrònico</a:t>
            </a:r>
            <a:r>
              <a:rPr lang="en-US" sz="1200" b="1" spc="-5" dirty="0" smtClean="0">
                <a:solidFill>
                  <a:srgbClr val="F6971E"/>
                </a:solidFill>
                <a:latin typeface="Roboto"/>
                <a:cs typeface="Roboto"/>
              </a:rPr>
              <a:t>: </a:t>
            </a:r>
            <a:r>
              <a:rPr sz="1200" dirty="0" smtClean="0">
                <a:solidFill>
                  <a:srgbClr val="231F20"/>
                </a:solidFill>
                <a:latin typeface="Roboto-Medium"/>
                <a:cs typeface="Roboto-Medium"/>
                <a:hlinkClick r:id="rId10"/>
              </a:rPr>
              <a:t>ispeakoutnow</a:t>
            </a:r>
            <a:r>
              <a:rPr sz="1200" dirty="0">
                <a:solidFill>
                  <a:srgbClr val="231F20"/>
                </a:solidFill>
                <a:latin typeface="Roboto-Medium"/>
                <a:cs typeface="Roboto-Medium"/>
                <a:hlinkClick r:id="rId10"/>
              </a:rPr>
              <a:t>@theglobalfund.org </a:t>
            </a:r>
            <a:r>
              <a:rPr sz="1200" dirty="0">
                <a:solidFill>
                  <a:srgbClr val="231F20"/>
                </a:solidFill>
                <a:latin typeface="Roboto-Medium"/>
                <a:cs typeface="Roboto-Medium"/>
              </a:rPr>
              <a:t> </a:t>
            </a:r>
            <a:endParaRPr sz="1000" dirty="0">
              <a:latin typeface="Roboto-LightItalic"/>
              <a:cs typeface="Roboto-LightItalic"/>
            </a:endParaRPr>
          </a:p>
        </p:txBody>
      </p:sp>
      <p:pic>
        <p:nvPicPr>
          <p:cNvPr id="2" name="Picture 1" descr="Copy of OIG-logo-es-CMYK.eps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13125450"/>
            <a:ext cx="3771900" cy="6477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8500" y="10458450"/>
            <a:ext cx="9296400" cy="118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s-ES" sz="1900" dirty="0">
                <a:latin typeface="Roboto-medium"/>
                <a:cs typeface="Roboto-medium"/>
              </a:rPr>
              <a:t>Si sospecha que se está cometiendo alguna irregularidad en un programa financiado por el Fondo Mundial, </a:t>
            </a:r>
            <a:r>
              <a:rPr lang="es-ES" sz="1900" dirty="0">
                <a:solidFill>
                  <a:srgbClr val="F18315"/>
                </a:solidFill>
                <a:latin typeface="Roboto-medium"/>
                <a:cs typeface="Roboto-medium"/>
              </a:rPr>
              <a:t>¡no dude en denunciarlo! </a:t>
            </a:r>
            <a:r>
              <a:rPr lang="es-ES" sz="1900" dirty="0">
                <a:latin typeface="Roboto-medium"/>
                <a:cs typeface="Roboto-medium"/>
              </a:rPr>
              <a:t>Cuanto antes lo comunique, más rápido podremos intervenir para acabar con el caso de fraude o corrupción.</a:t>
            </a:r>
            <a:endParaRPr lang="en-US" sz="1900" dirty="0">
              <a:latin typeface="Roboto-medium"/>
              <a:cs typeface="Roboto-medium"/>
            </a:endParaRPr>
          </a:p>
          <a:p>
            <a:pPr algn="ctr"/>
            <a:r>
              <a:rPr lang="es-ES" sz="1900" dirty="0">
                <a:solidFill>
                  <a:srgbClr val="F18419"/>
                </a:solidFill>
                <a:latin typeface="Roboto-medium"/>
                <a:cs typeface="Roboto-medium"/>
              </a:rPr>
              <a:t>Denunciar es sencillo, </a:t>
            </a:r>
            <a:r>
              <a:rPr lang="es-ES" sz="1900" dirty="0" smtClean="0">
                <a:solidFill>
                  <a:srgbClr val="F18419"/>
                </a:solidFill>
                <a:latin typeface="Roboto-medium"/>
                <a:cs typeface="Roboto-medium"/>
              </a:rPr>
              <a:t>seguro </a:t>
            </a:r>
            <a:r>
              <a:rPr lang="es-ES" sz="1900" dirty="0">
                <a:solidFill>
                  <a:srgbClr val="F18419"/>
                </a:solidFill>
                <a:latin typeface="Roboto-medium"/>
                <a:cs typeface="Roboto-medium"/>
              </a:rPr>
              <a:t>y confidencial</a:t>
            </a:r>
            <a:r>
              <a:rPr lang="es-ES" sz="1900" dirty="0" smtClean="0">
                <a:solidFill>
                  <a:srgbClr val="F18419"/>
                </a:solidFill>
                <a:latin typeface="Roboto-medium"/>
                <a:cs typeface="Roboto-medium"/>
              </a:rPr>
              <a:t>.</a:t>
            </a:r>
            <a:endParaRPr lang="en-US" sz="1900" dirty="0">
              <a:solidFill>
                <a:srgbClr val="F18315"/>
              </a:solidFill>
              <a:latin typeface="Roboto-medium"/>
              <a:cs typeface="Roboto-medium"/>
            </a:endParaRPr>
          </a:p>
        </p:txBody>
      </p:sp>
      <p:grpSp>
        <p:nvGrpSpPr>
          <p:cNvPr id="362" name="Group 361"/>
          <p:cNvGrpSpPr/>
          <p:nvPr/>
        </p:nvGrpSpPr>
        <p:grpSpPr>
          <a:xfrm>
            <a:off x="364189" y="372000"/>
            <a:ext cx="1877510" cy="2465016"/>
            <a:chOff x="364189" y="372000"/>
            <a:chExt cx="1877510" cy="2465016"/>
          </a:xfrm>
        </p:grpSpPr>
        <p:sp>
          <p:nvSpPr>
            <p:cNvPr id="3" name="object 3"/>
            <p:cNvSpPr/>
            <p:nvPr/>
          </p:nvSpPr>
          <p:spPr>
            <a:xfrm>
              <a:off x="708541" y="373200"/>
              <a:ext cx="1216522" cy="246381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64189" y="372000"/>
              <a:ext cx="210172" cy="244771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031527" y="376508"/>
              <a:ext cx="210172" cy="2443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2"/>
          <p:cNvSpPr txBox="1"/>
          <p:nvPr/>
        </p:nvSpPr>
        <p:spPr>
          <a:xfrm>
            <a:off x="497819" y="7943850"/>
            <a:ext cx="3096281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s-ES_tradnl" sz="1600" dirty="0" smtClean="0">
                <a:solidFill>
                  <a:srgbClr val="6A2314"/>
                </a:solidFill>
                <a:latin typeface="Roboto-medium"/>
                <a:cs typeface="Roboto-medium"/>
              </a:rPr>
              <a:t>¡</a:t>
            </a:r>
            <a:r>
              <a:rPr lang="en-US" sz="1600" dirty="0" err="1" smtClean="0">
                <a:solidFill>
                  <a:srgbClr val="6A2314"/>
                </a:solidFill>
                <a:latin typeface="Roboto-medium"/>
                <a:cs typeface="Roboto-medium"/>
              </a:rPr>
              <a:t>Ahora</a:t>
            </a:r>
            <a:r>
              <a:rPr lang="en-US" sz="1600" dirty="0" smtClean="0">
                <a:solidFill>
                  <a:srgbClr val="6A2314"/>
                </a:solidFill>
                <a:latin typeface="Roboto-medium"/>
                <a:cs typeface="Roboto-medium"/>
              </a:rPr>
              <a:t> </a:t>
            </a:r>
            <a:r>
              <a:rPr lang="en-US" sz="1600" dirty="0" err="1">
                <a:solidFill>
                  <a:srgbClr val="6A2314"/>
                </a:solidFill>
                <a:latin typeface="Roboto-medium"/>
                <a:cs typeface="Roboto-medium"/>
              </a:rPr>
              <a:t>yo</a:t>
            </a:r>
            <a:r>
              <a:rPr lang="en-US" sz="1600" dirty="0">
                <a:solidFill>
                  <a:srgbClr val="6A2314"/>
                </a:solidFill>
                <a:latin typeface="Roboto-medium"/>
                <a:cs typeface="Roboto-medium"/>
              </a:rPr>
              <a:t> </a:t>
            </a:r>
            <a:r>
              <a:rPr lang="en-US" sz="1600" dirty="0" err="1">
                <a:solidFill>
                  <a:srgbClr val="6A2314"/>
                </a:solidFill>
                <a:latin typeface="Roboto-medium"/>
                <a:cs typeface="Roboto-medium"/>
              </a:rPr>
              <a:t>denuncio</a:t>
            </a:r>
            <a:r>
              <a:rPr lang="en-US" sz="1600" dirty="0">
                <a:solidFill>
                  <a:srgbClr val="6A2314"/>
                </a:solidFill>
                <a:latin typeface="Roboto-medium"/>
                <a:cs typeface="Roboto-medium"/>
              </a:rPr>
              <a:t> la </a:t>
            </a:r>
            <a:r>
              <a:rPr lang="en-US" sz="1600" dirty="0" err="1">
                <a:solidFill>
                  <a:srgbClr val="6A2314"/>
                </a:solidFill>
                <a:latin typeface="Roboto-medium"/>
                <a:cs typeface="Roboto-medium"/>
              </a:rPr>
              <a:t>corrupción</a:t>
            </a:r>
            <a:r>
              <a:rPr lang="en-US" sz="1600" dirty="0">
                <a:solidFill>
                  <a:srgbClr val="6A2314"/>
                </a:solidFill>
                <a:latin typeface="Roboto-medium"/>
                <a:cs typeface="Roboto-medium"/>
              </a:rPr>
              <a:t>!</a:t>
            </a:r>
            <a:endParaRPr lang="en-US" sz="1600" dirty="0">
              <a:solidFill>
                <a:srgbClr val="6A2314"/>
              </a:solidFill>
              <a:latin typeface="Roboto-medium"/>
              <a:cs typeface="Roboto-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62424FB0BF04488212F4B0F06499CE" ma:contentTypeVersion="1" ma:contentTypeDescription="Create a new document." ma:contentTypeScope="" ma:versionID="6f22d76ee785aaf6aa685399157854a5">
  <xsd:schema xmlns:xsd="http://www.w3.org/2001/XMLSchema" xmlns:xs="http://www.w3.org/2001/XMLSchema" xmlns:p="http://schemas.microsoft.com/office/2006/metadata/properties" xmlns:ns2="25401db0-15cc-4cf5-a6b0-88856d5531dd" xmlns:ns3="a97e73d4-8aa7-4c86-bec9-c71734fd3d7e" targetNamespace="http://schemas.microsoft.com/office/2006/metadata/properties" ma:root="true" ma:fieldsID="5d0b9b9531082918721a775651692f28" ns2:_="" ns3:_="">
    <xsd:import namespace="25401db0-15cc-4cf5-a6b0-88856d5531dd"/>
    <xsd:import namespace="a97e73d4-8aa7-4c86-bec9-c71734fd3d7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01db0-15cc-4cf5-a6b0-88856d5531d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7e73d4-8aa7-4c86-bec9-c71734fd3d7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5401db0-15cc-4cf5-a6b0-88856d5531dd">UUH5M6HAD6ZK-202261005-383</_dlc_DocId>
    <_dlc_DocIdUrl xmlns="25401db0-15cc-4cf5-a6b0-88856d5531dd">
      <Url>https://tgf.sharepoint.com/sites/TSOIG1/OIGD/_layouts/15/DocIdRedir.aspx?ID=UUH5M6HAD6ZK-202261005-383</Url>
      <Description>UUH5M6HAD6ZK-202261005-383</Description>
    </_dlc_DocIdUrl>
  </documentManagement>
</p:properties>
</file>

<file path=customXml/itemProps1.xml><?xml version="1.0" encoding="utf-8"?>
<ds:datastoreItem xmlns:ds="http://schemas.openxmlformats.org/officeDocument/2006/customXml" ds:itemID="{A61529EA-3804-41B7-884D-1D8EA98F33D7}"/>
</file>

<file path=customXml/itemProps2.xml><?xml version="1.0" encoding="utf-8"?>
<ds:datastoreItem xmlns:ds="http://schemas.openxmlformats.org/officeDocument/2006/customXml" ds:itemID="{DFEEE00E-06A4-4DE4-AC08-223E247D1237}"/>
</file>

<file path=customXml/itemProps3.xml><?xml version="1.0" encoding="utf-8"?>
<ds:datastoreItem xmlns:ds="http://schemas.openxmlformats.org/officeDocument/2006/customXml" ds:itemID="{A53A3426-58E1-447A-A6BD-F9B81C08FB2B}"/>
</file>

<file path=customXml/itemProps4.xml><?xml version="1.0" encoding="utf-8"?>
<ds:datastoreItem xmlns:ds="http://schemas.openxmlformats.org/officeDocument/2006/customXml" ds:itemID="{26D05323-1918-4E2D-B836-E0E224128ED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2268</TotalTime>
  <Words>57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Juliette Schack</cp:lastModifiedBy>
  <cp:revision>25</cp:revision>
  <dcterms:created xsi:type="dcterms:W3CDTF">2017-03-27T17:38:43Z</dcterms:created>
  <dcterms:modified xsi:type="dcterms:W3CDTF">2017-04-26T13:19:41Z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2015-12-08T00:00:00Z</vt:filetime>
  </property>
  <property fmtid="{D5CDD505-2E9C-101B-9397-08002B2CF9AE}" pid="3" name="Creator">
    <vt:lpwstr>Adobe InDesign CC 2015 (Macintosh)</vt:lpwstr>
  </property>
  <property fmtid="{D5CDD505-2E9C-101B-9397-08002B2CF9AE}" pid="4" name="LastSaved">
    <vt:filetime>2017-03-27T00:00:00Z</vt:filetime>
  </property>
  <property fmtid="{D5CDD505-2E9C-101B-9397-08002B2CF9AE}" pid="5" name="ContentTypeId">
    <vt:lpwstr>0x0101009762424FB0BF04488212F4B0F06499CE</vt:lpwstr>
  </property>
  <property fmtid="{D5CDD505-2E9C-101B-9397-08002B2CF9AE}" pid="6" name="_dlc_DocIdItemGuid">
    <vt:lpwstr>70ee67a9-3f85-4256-8e97-297aa93f9062</vt:lpwstr>
  </property>
</Properties>
</file>